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3" r:id="rId2"/>
    <p:sldId id="303" r:id="rId3"/>
    <p:sldId id="305" r:id="rId4"/>
    <p:sldId id="302" r:id="rId5"/>
    <p:sldId id="304" r:id="rId6"/>
    <p:sldId id="306" r:id="rId7"/>
    <p:sldId id="307" r:id="rId8"/>
    <p:sldId id="308" r:id="rId9"/>
    <p:sldId id="310" r:id="rId10"/>
    <p:sldId id="321" r:id="rId11"/>
    <p:sldId id="309" r:id="rId12"/>
    <p:sldId id="311" r:id="rId13"/>
    <p:sldId id="301" r:id="rId14"/>
    <p:sldId id="312" r:id="rId15"/>
    <p:sldId id="313" r:id="rId16"/>
    <p:sldId id="314" r:id="rId17"/>
    <p:sldId id="327" r:id="rId18"/>
    <p:sldId id="317" r:id="rId19"/>
    <p:sldId id="318" r:id="rId20"/>
  </p:sldIdLst>
  <p:sldSz cx="9144000" cy="6858000" type="screen4x3"/>
  <p:notesSz cx="7035800" cy="9194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00CC00"/>
    <a:srgbClr val="CC00CC"/>
    <a:srgbClr val="8BE1FF"/>
    <a:srgbClr val="19C3FF"/>
    <a:srgbClr val="FF0000"/>
    <a:srgbClr val="FFFF99"/>
    <a:srgbClr val="0000FF"/>
    <a:srgbClr val="66FF66"/>
    <a:srgbClr val="CCFF99"/>
    <a:srgbClr val="CCFF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7" autoAdjust="0"/>
    <p:restoredTop sz="94660" autoAdjust="0"/>
  </p:normalViewPr>
  <p:slideViewPr>
    <p:cSldViewPr snapToGrid="0">
      <p:cViewPr>
        <p:scale>
          <a:sx n="110" d="100"/>
          <a:sy n="110" d="100"/>
        </p:scale>
        <p:origin x="-706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726" y="-96"/>
      </p:cViewPr>
      <p:guideLst>
        <p:guide orient="horz" pos="2896"/>
        <p:guide pos="221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3696013-B313-4AE7-8440-4D4F9C25F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7630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EEB674D-6FA9-4421-89B0-341BC57F1F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52400" y="152400"/>
            <a:ext cx="8763000" cy="65532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19"/>
          <p:cNvSpPr>
            <a:spLocks noChangeArrowheads="1"/>
          </p:cNvSpPr>
          <p:nvPr userDrawn="1"/>
        </p:nvSpPr>
        <p:spPr bwMode="auto">
          <a:xfrm>
            <a:off x="304800" y="1660525"/>
            <a:ext cx="8458200" cy="1692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22"/>
          <p:cNvSpPr>
            <a:spLocks noChangeArrowheads="1"/>
          </p:cNvSpPr>
          <p:nvPr userDrawn="1"/>
        </p:nvSpPr>
        <p:spPr bwMode="auto">
          <a:xfrm>
            <a:off x="304800" y="3489325"/>
            <a:ext cx="8458200" cy="2530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Box 20"/>
          <p:cNvSpPr txBox="1">
            <a:spLocks noChangeArrowheads="1"/>
          </p:cNvSpPr>
          <p:nvPr userDrawn="1"/>
        </p:nvSpPr>
        <p:spPr bwMode="auto">
          <a:xfrm>
            <a:off x="304800" y="6172200"/>
            <a:ext cx="84582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dirty="0">
                <a:latin typeface="Arial" charset="0"/>
              </a:rPr>
              <a:t>Vehicle Structure/CAE</a:t>
            </a:r>
          </a:p>
        </p:txBody>
      </p:sp>
      <p:sp>
        <p:nvSpPr>
          <p:cNvPr id="8" name="Rectangle 24"/>
          <p:cNvSpPr>
            <a:spLocks noChangeArrowheads="1"/>
          </p:cNvSpPr>
          <p:nvPr userDrawn="1"/>
        </p:nvSpPr>
        <p:spPr bwMode="auto">
          <a:xfrm>
            <a:off x="304800" y="304800"/>
            <a:ext cx="84582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9" name="Picture 17" descr="Hc_dreams"/>
          <p:cNvPicPr>
            <a:picLocks noChangeAspect="1" noChangeArrowheads="1"/>
          </p:cNvPicPr>
          <p:nvPr userDrawn="1"/>
        </p:nvPicPr>
        <p:blipFill>
          <a:blip r:embed="rId2" cstate="print"/>
          <a:srcRect l="6902" t="21399" r="6830" b="25685"/>
          <a:stretch>
            <a:fillRect/>
          </a:stretch>
        </p:blipFill>
        <p:spPr bwMode="auto">
          <a:xfrm>
            <a:off x="2819400" y="533400"/>
            <a:ext cx="358140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9" name="Rectangle 13"/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8001000" cy="1295400"/>
          </a:xfrm>
          <a:noFill/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657600"/>
            <a:ext cx="8001000" cy="2133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55CDC-A2EE-4C46-AAF2-218AA70FF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304800"/>
            <a:ext cx="21717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3627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72D8A-8562-4E07-B570-D8F384D877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D4B4F-C3A1-4E25-8384-1ECE56CC74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268A1-DE2D-472F-95B8-0FEDEC44A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267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ACD1C-E4F4-45BA-B184-9F7C90AB6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93934-69EF-41CC-BCFA-00A87D7C15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6D840-2354-436E-B6AB-BC641D0B5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7C9EC-0AC9-4CD7-BDB3-38D092F84B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01366-FC70-4818-8546-0FCB3273E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93304-1D75-4148-8D9C-61B7DAFF0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41"/>
          <p:cNvSpPr>
            <a:spLocks noChangeArrowheads="1"/>
          </p:cNvSpPr>
          <p:nvPr userDrawn="1"/>
        </p:nvSpPr>
        <p:spPr bwMode="auto">
          <a:xfrm>
            <a:off x="152400" y="6248400"/>
            <a:ext cx="8763000" cy="4572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66" name="Rectangle 42"/>
          <p:cNvSpPr>
            <a:spLocks noChangeArrowheads="1"/>
          </p:cNvSpPr>
          <p:nvPr userDrawn="1"/>
        </p:nvSpPr>
        <p:spPr bwMode="auto">
          <a:xfrm>
            <a:off x="228600" y="6324600"/>
            <a:ext cx="86106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52400" y="152400"/>
            <a:ext cx="8763000" cy="838200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00500" y="6324600"/>
            <a:ext cx="1143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b="1">
                <a:latin typeface="+mn-lt"/>
              </a:defRPr>
            </a:lvl1pPr>
          </a:lstStyle>
          <a:p>
            <a:pPr>
              <a:defRPr/>
            </a:pPr>
            <a:fld id="{61060503-1673-4A66-BECD-8D47B1DACE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31" descr="Hc_dreams"/>
          <p:cNvPicPr>
            <a:picLocks noChangeAspect="1" noChangeArrowheads="1"/>
          </p:cNvPicPr>
          <p:nvPr userDrawn="1"/>
        </p:nvPicPr>
        <p:blipFill>
          <a:blip r:embed="rId13" cstate="print"/>
          <a:srcRect l="6902" t="11626" r="6830" b="12016"/>
          <a:stretch>
            <a:fillRect/>
          </a:stretch>
        </p:blipFill>
        <p:spPr bwMode="auto">
          <a:xfrm>
            <a:off x="7086600" y="314325"/>
            <a:ext cx="167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4800"/>
            <a:ext cx="66294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60" name="Text Box 36"/>
          <p:cNvSpPr txBox="1">
            <a:spLocks noChangeArrowheads="1"/>
          </p:cNvSpPr>
          <p:nvPr userDrawn="1"/>
        </p:nvSpPr>
        <p:spPr bwMode="auto">
          <a:xfrm>
            <a:off x="7467600" y="6324600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r">
              <a:defRPr/>
            </a:pPr>
            <a:r>
              <a:rPr lang="en-US" b="1">
                <a:latin typeface="Arial" charset="0"/>
              </a:rPr>
              <a:t>OR-2/VS2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3763" y="1828800"/>
            <a:ext cx="7573962" cy="1295400"/>
          </a:xfrm>
          <a:noFill/>
        </p:spPr>
        <p:txBody>
          <a:bodyPr/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MAT224 for AL SPOKE</a:t>
            </a:r>
            <a:br>
              <a:rPr lang="en-US" sz="2800" dirty="0" smtClean="0"/>
            </a:br>
            <a:endParaRPr lang="en-US" sz="1800" b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noFill/>
        </p:spPr>
        <p:txBody>
          <a:bodyPr anchor="ctr"/>
          <a:lstStyle/>
          <a:p>
            <a:r>
              <a:rPr lang="en-US" dirty="0" smtClean="0"/>
              <a:t>Ananth Sheshadri 		     Kishore Pydimarry</a:t>
            </a:r>
          </a:p>
          <a:p>
            <a:pPr algn="l"/>
            <a:r>
              <a:rPr lang="en-US" dirty="0" smtClean="0"/>
              <a:t>	   Engineer		          Engineer (HRA-Assoc)</a:t>
            </a:r>
          </a:p>
          <a:p>
            <a:r>
              <a:rPr lang="en-US" dirty="0" smtClean="0"/>
              <a:t>Mat 04,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MAT24,224 PS –0.25mm Tet-mesh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6.png"/>
          <p:cNvPicPr>
            <a:picLocks noChangeAspect="1"/>
          </p:cNvPicPr>
          <p:nvPr/>
        </p:nvPicPr>
        <p:blipFill>
          <a:blip r:embed="rId2" cstate="print"/>
          <a:srcRect l="14340" t="11271" b="20654"/>
          <a:stretch>
            <a:fillRect/>
          </a:stretch>
        </p:blipFill>
        <p:spPr>
          <a:xfrm>
            <a:off x="4953001" y="4580626"/>
            <a:ext cx="3289755" cy="163400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 descr="1.png"/>
          <p:cNvPicPr>
            <a:picLocks noChangeAspect="1"/>
          </p:cNvPicPr>
          <p:nvPr/>
        </p:nvPicPr>
        <p:blipFill>
          <a:blip r:embed="rId3" cstate="print"/>
          <a:srcRect l="14528" t="14289" b="20906"/>
          <a:stretch>
            <a:fillRect/>
          </a:stretch>
        </p:blipFill>
        <p:spPr>
          <a:xfrm>
            <a:off x="498896" y="1207699"/>
            <a:ext cx="3282535" cy="15555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2.png"/>
          <p:cNvPicPr>
            <a:picLocks noChangeAspect="1"/>
          </p:cNvPicPr>
          <p:nvPr/>
        </p:nvPicPr>
        <p:blipFill>
          <a:blip r:embed="rId4" cstate="print"/>
          <a:srcRect l="14382" t="13476" b="20310"/>
          <a:stretch>
            <a:fillRect/>
          </a:stretch>
        </p:blipFill>
        <p:spPr>
          <a:xfrm>
            <a:off x="490268" y="2898477"/>
            <a:ext cx="3288142" cy="158933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 descr="3.png"/>
          <p:cNvPicPr>
            <a:picLocks noChangeAspect="1"/>
          </p:cNvPicPr>
          <p:nvPr/>
        </p:nvPicPr>
        <p:blipFill>
          <a:blip r:embed="rId5" cstate="print"/>
          <a:srcRect l="14780" t="13032" b="20855"/>
          <a:stretch>
            <a:fillRect/>
          </a:stretch>
        </p:blipFill>
        <p:spPr>
          <a:xfrm>
            <a:off x="498896" y="4589252"/>
            <a:ext cx="3272857" cy="15869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4.png"/>
          <p:cNvPicPr>
            <a:picLocks noChangeAspect="1"/>
          </p:cNvPicPr>
          <p:nvPr/>
        </p:nvPicPr>
        <p:blipFill>
          <a:blip r:embed="rId6" cstate="print"/>
          <a:srcRect l="14528" t="14490" b="21359"/>
          <a:stretch>
            <a:fillRect/>
          </a:stretch>
        </p:blipFill>
        <p:spPr>
          <a:xfrm>
            <a:off x="4953001" y="1181819"/>
            <a:ext cx="3282535" cy="15398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 descr="5.png"/>
          <p:cNvPicPr>
            <a:picLocks noChangeAspect="1"/>
          </p:cNvPicPr>
          <p:nvPr/>
        </p:nvPicPr>
        <p:blipFill>
          <a:blip r:embed="rId7" cstate="print"/>
          <a:srcRect l="14277" t="7497" b="20654"/>
          <a:stretch>
            <a:fillRect/>
          </a:stretch>
        </p:blipFill>
        <p:spPr>
          <a:xfrm>
            <a:off x="4953001" y="2786564"/>
            <a:ext cx="3292175" cy="172459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MAT24 PS to Failure -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ccc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18354"/>
            <a:ext cx="9144000" cy="3621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Developed MAT224 Fracture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 cstate="print"/>
          <a:srcRect l="35849" t="12189" r="12264" b="24113"/>
          <a:stretch>
            <a:fillRect/>
          </a:stretch>
        </p:blipFill>
        <p:spPr>
          <a:xfrm>
            <a:off x="1482918" y="1280161"/>
            <a:ext cx="5865500" cy="4500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MAT24 Failure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490" t="10226" r="23491" b="35434"/>
          <a:stretch>
            <a:fillRect/>
          </a:stretch>
        </p:blipFill>
        <p:spPr>
          <a:xfrm>
            <a:off x="214986" y="1667786"/>
            <a:ext cx="8479766" cy="3788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MAT24 Based 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/>
          <a:srcRect l="377" t="12340" r="22453" b="34528"/>
          <a:stretch>
            <a:fillRect/>
          </a:stretch>
        </p:blipFill>
        <p:spPr>
          <a:xfrm>
            <a:off x="946030" y="1371600"/>
            <a:ext cx="7056407" cy="3036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1029" y="4495800"/>
            <a:ext cx="8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0.224mm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830" y="54102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Characteristic length of hex = volume/max surface area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17829" y="4495800"/>
            <a:ext cx="8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0.450mm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84629" y="4495800"/>
            <a:ext cx="8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0.899mm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75229" y="4495800"/>
            <a:ext cx="8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1.500mm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42029" y="4495800"/>
            <a:ext cx="88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2.868mm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14717" t="8868" b="21094"/>
          <a:stretch>
            <a:fillRect/>
          </a:stretch>
        </p:blipFill>
        <p:spPr>
          <a:xfrm>
            <a:off x="685800" y="1752600"/>
            <a:ext cx="7798279" cy="4002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147" y="585733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Sampling = 200 pts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/>
          <a:srcRect l="14811" t="10000" r="4434" b="20943"/>
          <a:stretch>
            <a:fillRect/>
          </a:stretch>
        </p:blipFill>
        <p:spPr>
          <a:xfrm>
            <a:off x="836762" y="1755476"/>
            <a:ext cx="7384211" cy="3946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5911" y="1798493"/>
            <a:ext cx="5937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Component Testing</a:t>
            </a:r>
            <a:endParaRPr 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3-point Bending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14906" t="8013" r="928" b="21496"/>
          <a:stretch>
            <a:fillRect/>
          </a:stretch>
        </p:blipFill>
        <p:spPr>
          <a:xfrm>
            <a:off x="533400" y="1368725"/>
            <a:ext cx="8077200" cy="4227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15000" t="9497" r="566" b="21396"/>
          <a:stretch>
            <a:fillRect/>
          </a:stretch>
        </p:blipFill>
        <p:spPr>
          <a:xfrm>
            <a:off x="677173" y="1647644"/>
            <a:ext cx="7720642" cy="39494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MAT224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30163" y="1225827"/>
            <a:ext cx="270609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Fracture – LS-DYNA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254981" y="1720136"/>
            <a:ext cx="270609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MAT24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929809" y="1721461"/>
            <a:ext cx="2706094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MAT224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96062" y="2361541"/>
            <a:ext cx="24887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Fracture is not based on Statr of Stress (SOS). </a:t>
            </a:r>
          </a:p>
          <a:p>
            <a:endParaRPr lang="en-US" dirty="0" smtClean="0"/>
          </a:p>
          <a:p>
            <a:r>
              <a:rPr lang="en-US" dirty="0" smtClean="0"/>
              <a:t>Material separation occurs even if state of stess is compression.</a:t>
            </a:r>
          </a:p>
          <a:p>
            <a:endParaRPr lang="en-US" dirty="0" smtClean="0"/>
          </a:p>
          <a:p>
            <a:r>
              <a:rPr lang="en-US" dirty="0" smtClean="0"/>
              <a:t>Underpredicts fracture even when its supposed to not to fail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8877" y="2307207"/>
            <a:ext cx="4532243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Fracture surface can be developed based on different States of Stresses (SOS). Plastic strain to failure can be input as a function of</a:t>
            </a:r>
          </a:p>
          <a:p>
            <a:pPr>
              <a:buFontTx/>
              <a:buChar char="-"/>
            </a:pPr>
            <a:r>
              <a:rPr lang="en-US" dirty="0" smtClean="0"/>
              <a:t> Tension SOS</a:t>
            </a:r>
          </a:p>
          <a:p>
            <a:pPr>
              <a:buFontTx/>
              <a:buChar char="-"/>
            </a:pPr>
            <a:r>
              <a:rPr lang="en-US" dirty="0" smtClean="0"/>
              <a:t> Compression SOS</a:t>
            </a:r>
          </a:p>
          <a:p>
            <a:pPr>
              <a:buFontTx/>
              <a:buChar char="-"/>
            </a:pPr>
            <a:r>
              <a:rPr lang="en-US" dirty="0" smtClean="0"/>
              <a:t> Shear SOS</a:t>
            </a:r>
          </a:p>
          <a:p>
            <a:pPr>
              <a:buFontTx/>
              <a:buChar char="-"/>
            </a:pPr>
            <a:r>
              <a:rPr lang="en-US" dirty="0" smtClean="0"/>
              <a:t> Bi-axial SOS</a:t>
            </a:r>
          </a:p>
          <a:p>
            <a:pPr>
              <a:buFontTx/>
              <a:buChar char="-"/>
            </a:pPr>
            <a:r>
              <a:rPr lang="en-US" dirty="0" smtClean="0"/>
              <a:t> Combined modes SOS</a:t>
            </a:r>
          </a:p>
          <a:p>
            <a:endParaRPr lang="en-US" dirty="0" smtClean="0"/>
          </a:p>
          <a:p>
            <a:r>
              <a:rPr lang="en-US" dirty="0" smtClean="0"/>
              <a:t>Fracture strain is dependent on mesh-size of the model through a regularization curve</a:t>
            </a:r>
          </a:p>
          <a:p>
            <a:endParaRPr lang="en-US" dirty="0" smtClean="0"/>
          </a:p>
          <a:p>
            <a:r>
              <a:rPr lang="en-US" dirty="0" smtClean="0"/>
              <a:t>Needs extensive material testing to collate data for each state of stress. SOS is defined by triaxiality and Lode parameter</a:t>
            </a:r>
          </a:p>
          <a:p>
            <a:endParaRPr lang="en-US" dirty="0" smtClean="0"/>
          </a:p>
          <a:p>
            <a:r>
              <a:rPr lang="en-US" dirty="0" smtClean="0"/>
              <a:t>No damage and No anisotropy considered</a:t>
            </a:r>
          </a:p>
          <a:p>
            <a:endParaRPr lang="en-US" dirty="0" smtClean="0"/>
          </a:p>
          <a:p>
            <a:r>
              <a:rPr lang="en-US" dirty="0" smtClean="0"/>
              <a:t>Similar to mat24 till necking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04" y="2920225"/>
            <a:ext cx="2222593" cy="1274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Triaxiality and Lode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1199984"/>
            <a:ext cx="5803127" cy="4789883"/>
            <a:chOff x="1217874" y="1303351"/>
            <a:chExt cx="5803127" cy="478988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19406" t="12451" r="28094" b="10512"/>
            <a:stretch>
              <a:fillRect/>
            </a:stretch>
          </p:blipFill>
          <p:spPr bwMode="auto">
            <a:xfrm>
              <a:off x="1217874" y="1303351"/>
              <a:ext cx="5803127" cy="4789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32451" y="2441050"/>
              <a:ext cx="12245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341906" y="4238045"/>
            <a:ext cx="3482671" cy="1924216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40357" y="3036498"/>
            <a:ext cx="3351990" cy="2855419"/>
            <a:chOff x="4840357" y="3036498"/>
            <a:chExt cx="3351990" cy="285541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24065" t="15414" r="20935" b="4586"/>
            <a:stretch>
              <a:fillRect/>
            </a:stretch>
          </p:blipFill>
          <p:spPr bwMode="auto">
            <a:xfrm>
              <a:off x="4840357" y="3149380"/>
              <a:ext cx="3351990" cy="2742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7073659" y="3269414"/>
              <a:ext cx="5348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vm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31168" y="3036498"/>
              <a:ext cx="2444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Specimens Cut from Wheel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6436" r="6683"/>
          <a:stretch>
            <a:fillRect/>
          </a:stretch>
        </p:blipFill>
        <p:spPr bwMode="auto">
          <a:xfrm>
            <a:off x="4468633" y="1694291"/>
            <a:ext cx="2172089" cy="2209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734" y="1538578"/>
            <a:ext cx="2585908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2035534" y="2910178"/>
            <a:ext cx="990600" cy="1219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035534" y="1614778"/>
            <a:ext cx="304800" cy="12954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54534" y="191957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340334" y="214817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492734" y="298637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806934" y="344357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21134" y="2910178"/>
            <a:ext cx="3048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35534" y="2605378"/>
            <a:ext cx="1447800" cy="3048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21134" y="2910178"/>
            <a:ext cx="914400" cy="10668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3934" y="2071978"/>
            <a:ext cx="1371600" cy="8382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3646998" y="2360213"/>
            <a:ext cx="762000" cy="533400"/>
          </a:xfrm>
          <a:prstGeom prst="rightArrow">
            <a:avLst>
              <a:gd name="adj1" fmla="val 50000"/>
              <a:gd name="adj2" fmla="val 72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11534" y="1614115"/>
            <a:ext cx="2971137" cy="24012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16334" y="1233778"/>
            <a:ext cx="1447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 Wheel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73934" y="1157578"/>
            <a:ext cx="4375868" cy="5847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Approx final cut shapes @ Honda tossed to IMR for machining</a:t>
            </a:r>
            <a:endParaRPr lang="en-US" sz="1600" b="1" dirty="0"/>
          </a:p>
        </p:txBody>
      </p:sp>
      <p:pic>
        <p:nvPicPr>
          <p:cNvPr id="22" name="Picture 21" descr="1.png"/>
          <p:cNvPicPr>
            <a:picLocks noChangeAspect="1"/>
          </p:cNvPicPr>
          <p:nvPr/>
        </p:nvPicPr>
        <p:blipFill>
          <a:blip r:embed="rId4" cstate="print"/>
          <a:srcRect l="22500" t="11333" r="24167" b="34000"/>
          <a:stretch>
            <a:fillRect/>
          </a:stretch>
        </p:blipFill>
        <p:spPr>
          <a:xfrm>
            <a:off x="1413345" y="4304306"/>
            <a:ext cx="2808798" cy="1799386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 b="2118"/>
          <a:stretch>
            <a:fillRect/>
          </a:stretch>
        </p:blipFill>
        <p:spPr bwMode="auto">
          <a:xfrm>
            <a:off x="5462545" y="4104560"/>
            <a:ext cx="1631489" cy="197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ight Arrow 31"/>
          <p:cNvSpPr/>
          <p:nvPr/>
        </p:nvSpPr>
        <p:spPr>
          <a:xfrm rot="7551905">
            <a:off x="3656273" y="3753015"/>
            <a:ext cx="762000" cy="533400"/>
          </a:xfrm>
          <a:prstGeom prst="rightArrow">
            <a:avLst>
              <a:gd name="adj1" fmla="val 50000"/>
              <a:gd name="adj2" fmla="val 726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125524">
            <a:off x="5699759" y="3673504"/>
            <a:ext cx="762000" cy="533400"/>
          </a:xfrm>
          <a:prstGeom prst="rightArrow">
            <a:avLst>
              <a:gd name="adj1" fmla="val 50000"/>
              <a:gd name="adj2" fmla="val 7264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coupon test specimens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22500" t="11333" r="24167" b="34000"/>
          <a:stretch>
            <a:fillRect/>
          </a:stretch>
        </p:blipFill>
        <p:spPr>
          <a:xfrm>
            <a:off x="618214" y="1839401"/>
            <a:ext cx="4625462" cy="296318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b="-614"/>
          <a:stretch>
            <a:fillRect/>
          </a:stretch>
        </p:blipFill>
        <p:spPr bwMode="auto">
          <a:xfrm>
            <a:off x="5804453" y="1558512"/>
            <a:ext cx="2639834" cy="327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0202" y="4810539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0025" y="4827766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23107" y="4835719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2441" y="4852947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1189" y="4862223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31027" y="4871498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53485" y="4867524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4038" y="4876800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03273" y="4862222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40701" y="4871498"/>
            <a:ext cx="51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A4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 bwMode="auto">
          <a:xfrm rot="5400000">
            <a:off x="1192696" y="4762834"/>
            <a:ext cx="310100" cy="962108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ight Brace 17"/>
          <p:cNvSpPr/>
          <p:nvPr/>
        </p:nvSpPr>
        <p:spPr bwMode="auto">
          <a:xfrm rot="5400000">
            <a:off x="3295153" y="4385811"/>
            <a:ext cx="351184" cy="1868557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ight Brace 18"/>
          <p:cNvSpPr/>
          <p:nvPr/>
        </p:nvSpPr>
        <p:spPr bwMode="auto">
          <a:xfrm rot="5400000">
            <a:off x="6989197" y="4287082"/>
            <a:ext cx="319377" cy="2193234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032" y="5406888"/>
            <a:ext cx="110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Plane stress specimens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31988" y="5519532"/>
            <a:ext cx="110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Plane strain specimens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89696" y="5576516"/>
            <a:ext cx="156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Axi symmetric specimens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Triaxiality State of Stress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9638" t="15545" r="20640" b="7912"/>
          <a:stretch>
            <a:fillRect/>
          </a:stretch>
        </p:blipFill>
        <p:spPr bwMode="auto">
          <a:xfrm>
            <a:off x="1156914" y="1346420"/>
            <a:ext cx="5935649" cy="427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97435" y="2218413"/>
            <a:ext cx="168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(triaxiality)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Triaxiality and Lode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6664" t="18067" r="18240" b="13859"/>
          <a:stretch>
            <a:fillRect/>
          </a:stretch>
        </p:blipFill>
        <p:spPr bwMode="auto">
          <a:xfrm>
            <a:off x="905114" y="1757901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2122998"/>
            <a:ext cx="946206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Plane stress specimens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" y="4422250"/>
            <a:ext cx="946205" cy="95410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Axisymmetric</a:t>
            </a:r>
          </a:p>
          <a:p>
            <a:r>
              <a:rPr lang="en-US" dirty="0" smtClean="0"/>
              <a:t>specimens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7702" y="3332921"/>
            <a:ext cx="1151612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Plane Strain specimens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77810" y="5218706"/>
            <a:ext cx="1031018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Shear</a:t>
            </a:r>
          </a:p>
          <a:p>
            <a:r>
              <a:rPr lang="en-US" dirty="0" smtClean="0"/>
              <a:t>specimens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41167" y="1300038"/>
            <a:ext cx="1151612" cy="5232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Compression</a:t>
            </a:r>
          </a:p>
          <a:p>
            <a:r>
              <a:rPr lang="en-US" dirty="0" smtClean="0"/>
              <a:t>specimens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Tensile testing and DIC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 cstate="print"/>
          <a:srcRect l="33036" t="14174" r="10297" b="37826"/>
          <a:stretch>
            <a:fillRect/>
          </a:stretch>
        </p:blipFill>
        <p:spPr>
          <a:xfrm>
            <a:off x="103367" y="3735126"/>
            <a:ext cx="4008120" cy="2121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78849" t="6667" b="1794"/>
          <a:stretch/>
        </p:blipFill>
        <p:spPr>
          <a:xfrm>
            <a:off x="1910960" y="1559782"/>
            <a:ext cx="1418879" cy="1914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l="74699" t="6946" b="1793"/>
          <a:stretch/>
        </p:blipFill>
        <p:spPr>
          <a:xfrm>
            <a:off x="3551973" y="1574360"/>
            <a:ext cx="1608674" cy="181289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6913417">
            <a:off x="3669471" y="3576417"/>
            <a:ext cx="593243" cy="214685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1236428"/>
            <a:ext cx="3293165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</a:p>
          <a:p>
            <a:endParaRPr lang="en-US" dirty="0"/>
          </a:p>
          <a:p>
            <a:r>
              <a:rPr lang="en-US" dirty="0" smtClean="0"/>
              <a:t>Ep (spot value - surface) = 0.141</a:t>
            </a:r>
          </a:p>
          <a:p>
            <a:endParaRPr lang="en-US" dirty="0"/>
          </a:p>
          <a:p>
            <a:r>
              <a:rPr lang="en-US" dirty="0" smtClean="0"/>
              <a:t>Ep (ratio method - inner) = 0.1511</a:t>
            </a:r>
          </a:p>
          <a:p>
            <a:endParaRPr lang="en-US" dirty="0"/>
          </a:p>
          <a:p>
            <a:r>
              <a:rPr lang="en-US" dirty="0" smtClean="0"/>
              <a:t>Ep (MAT24 fit) = 0.16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81046" y="3745064"/>
            <a:ext cx="331768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Triaxiality and Lode based on MAT24 fit</a:t>
            </a:r>
          </a:p>
          <a:p>
            <a:endParaRPr lang="en-US" dirty="0"/>
          </a:p>
          <a:p>
            <a:r>
              <a:rPr lang="en-US" dirty="0" smtClean="0"/>
              <a:t>Triax = -0.33</a:t>
            </a:r>
          </a:p>
          <a:p>
            <a:endParaRPr lang="en-US" dirty="0"/>
          </a:p>
          <a:p>
            <a:r>
              <a:rPr lang="en-US" dirty="0" smtClean="0"/>
              <a:t>Lode = 1.0</a:t>
            </a:r>
          </a:p>
        </p:txBody>
      </p:sp>
      <p:sp>
        <p:nvSpPr>
          <p:cNvPr id="11" name="Right Arrow 10"/>
          <p:cNvSpPr/>
          <p:nvPr/>
        </p:nvSpPr>
        <p:spPr bwMode="auto">
          <a:xfrm rot="13366027">
            <a:off x="3140386" y="3541639"/>
            <a:ext cx="736495" cy="214685"/>
          </a:xfrm>
          <a:prstGeom prst="rightArrow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271715" y="2369489"/>
            <a:ext cx="2266122" cy="683812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62906" y="3037398"/>
            <a:ext cx="72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MAT24,224 PS –0.25mm hexmesh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8D4B4F-C3A1-4E25-8384-1ECE56CC74E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shear_iter3.png"/>
          <p:cNvPicPr>
            <a:picLocks noChangeAspect="1"/>
          </p:cNvPicPr>
          <p:nvPr/>
        </p:nvPicPr>
        <p:blipFill>
          <a:blip r:embed="rId2" cstate="print"/>
          <a:srcRect l="11714" t="10282" b="21132"/>
          <a:stretch>
            <a:fillRect/>
          </a:stretch>
        </p:blipFill>
        <p:spPr>
          <a:xfrm>
            <a:off x="4945711" y="4540194"/>
            <a:ext cx="3390606" cy="16462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 descr="s1_iter3.png"/>
          <p:cNvPicPr>
            <a:picLocks noChangeAspect="1"/>
          </p:cNvPicPr>
          <p:nvPr/>
        </p:nvPicPr>
        <p:blipFill>
          <a:blip r:embed="rId3" cstate="print"/>
          <a:srcRect l="12500" t="15424" b="19623"/>
          <a:stretch>
            <a:fillRect/>
          </a:stretch>
        </p:blipFill>
        <p:spPr>
          <a:xfrm>
            <a:off x="316063" y="1111857"/>
            <a:ext cx="3389245" cy="15724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 descr="s2_iter3.png"/>
          <p:cNvPicPr>
            <a:picLocks noChangeAspect="1"/>
          </p:cNvPicPr>
          <p:nvPr/>
        </p:nvPicPr>
        <p:blipFill>
          <a:blip r:embed="rId4" cstate="print"/>
          <a:srcRect l="12814" t="13061" b="20880"/>
          <a:stretch>
            <a:fillRect/>
          </a:stretch>
        </p:blipFill>
        <p:spPr>
          <a:xfrm>
            <a:off x="316066" y="2822713"/>
            <a:ext cx="3397193" cy="16087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 descr="s3_iter3.png"/>
          <p:cNvPicPr>
            <a:picLocks noChangeAspect="1"/>
          </p:cNvPicPr>
          <p:nvPr/>
        </p:nvPicPr>
        <p:blipFill>
          <a:blip r:embed="rId5" cstate="print"/>
          <a:srcRect l="12225" t="11740" b="21195"/>
          <a:stretch>
            <a:fillRect/>
          </a:stretch>
        </p:blipFill>
        <p:spPr>
          <a:xfrm>
            <a:off x="324018" y="4547735"/>
            <a:ext cx="3381290" cy="161468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" name="Picture 8" descr="t1_iter3.png"/>
          <p:cNvPicPr>
            <a:picLocks noChangeAspect="1"/>
          </p:cNvPicPr>
          <p:nvPr/>
        </p:nvPicPr>
        <p:blipFill>
          <a:blip r:embed="rId6" cstate="print"/>
          <a:srcRect l="12303" t="14787" b="20252"/>
          <a:stretch>
            <a:fillRect/>
          </a:stretch>
        </p:blipFill>
        <p:spPr>
          <a:xfrm>
            <a:off x="4937759" y="1113183"/>
            <a:ext cx="3367986" cy="155925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 descr="t2_iter3.png"/>
          <p:cNvPicPr>
            <a:picLocks noChangeAspect="1"/>
          </p:cNvPicPr>
          <p:nvPr/>
        </p:nvPicPr>
        <p:blipFill>
          <a:blip r:embed="rId7" cstate="print"/>
          <a:srcRect l="13050" t="10639" b="20755"/>
          <a:stretch>
            <a:fillRect/>
          </a:stretch>
        </p:blipFill>
        <p:spPr>
          <a:xfrm>
            <a:off x="4945710" y="2771177"/>
            <a:ext cx="3379306" cy="16664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15509" y="11502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2738" y="292939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4002" y="460314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9254" y="119004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21303" y="292144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49132" y="46038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RS-Simulation 2">
  <a:themeElements>
    <a:clrScheme name="VRS-Simulation 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VRS-Simulation 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VRS-Simulation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RS-Simulation 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RS-Simulation 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RS-Simulation 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RS-Simulation 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RS-Simulation 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RS-Simulation 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H:\SIMULA~1\ADMINI~1\VRS-SI~1.POT</Template>
  <TotalTime>31573</TotalTime>
  <Words>322</Words>
  <Application>Microsoft Office PowerPoint</Application>
  <PresentationFormat>On-screen Show (4:3)</PresentationFormat>
  <Paragraphs>117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VRS-Simulation 2</vt:lpstr>
      <vt:lpstr> MAT224 for AL SPOKE </vt:lpstr>
      <vt:lpstr>Why MAT224</vt:lpstr>
      <vt:lpstr>Triaxiality and Lode Parameter</vt:lpstr>
      <vt:lpstr>Specimens Cut from Wheel</vt:lpstr>
      <vt:lpstr>Different coupon test specimens</vt:lpstr>
      <vt:lpstr>Triaxiality State of Stress</vt:lpstr>
      <vt:lpstr>Typical Triaxiality and Lode values</vt:lpstr>
      <vt:lpstr>Tensile testing and DIC</vt:lpstr>
      <vt:lpstr>MAT24,224 PS –0.25mm hexmesh</vt:lpstr>
      <vt:lpstr>MAT24,224 PS –0.25mm Tet-mesh</vt:lpstr>
      <vt:lpstr>MAT24 PS to Failure - Animation</vt:lpstr>
      <vt:lpstr>Developed MAT224 Fracture Surface</vt:lpstr>
      <vt:lpstr>MAT24 Failure</vt:lpstr>
      <vt:lpstr>MAT24 Based Regularization</vt:lpstr>
      <vt:lpstr>Regularization Curve</vt:lpstr>
      <vt:lpstr>Slide 16</vt:lpstr>
      <vt:lpstr>Slide 17</vt:lpstr>
      <vt:lpstr>3-point Bending Results</vt:lpstr>
      <vt:lpstr>Compression Results</vt:lpstr>
    </vt:vector>
  </TitlesOfParts>
  <Company>Honda R&amp;D Americas,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Information Systems</dc:creator>
  <cp:lastModifiedBy>Administrator</cp:lastModifiedBy>
  <cp:revision>445</cp:revision>
  <cp:lastPrinted>1998-08-13T14:33:22Z</cp:lastPrinted>
  <dcterms:created xsi:type="dcterms:W3CDTF">1998-08-13T12:08:44Z</dcterms:created>
  <dcterms:modified xsi:type="dcterms:W3CDTF">2013-12-03T16:56:18Z</dcterms:modified>
</cp:coreProperties>
</file>